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5" r:id="rId4"/>
    <p:sldId id="290" r:id="rId5"/>
    <p:sldId id="258" r:id="rId6"/>
    <p:sldId id="259" r:id="rId7"/>
    <p:sldId id="310" r:id="rId8"/>
    <p:sldId id="309" r:id="rId9"/>
    <p:sldId id="291" r:id="rId10"/>
    <p:sldId id="280" r:id="rId11"/>
    <p:sldId id="271" r:id="rId12"/>
    <p:sldId id="312" r:id="rId13"/>
    <p:sldId id="304" r:id="rId14"/>
    <p:sldId id="276" r:id="rId15"/>
    <p:sldId id="277" r:id="rId16"/>
    <p:sldId id="268" r:id="rId17"/>
    <p:sldId id="286" r:id="rId18"/>
    <p:sldId id="278" r:id="rId19"/>
    <p:sldId id="311" r:id="rId20"/>
    <p:sldId id="265" r:id="rId21"/>
    <p:sldId id="283" r:id="rId22"/>
    <p:sldId id="263" r:id="rId23"/>
    <p:sldId id="272" r:id="rId24"/>
    <p:sldId id="301" r:id="rId25"/>
    <p:sldId id="302" r:id="rId26"/>
    <p:sldId id="303" r:id="rId27"/>
    <p:sldId id="274" r:id="rId28"/>
    <p:sldId id="266" r:id="rId29"/>
    <p:sldId id="267" r:id="rId30"/>
    <p:sldId id="289" r:id="rId31"/>
    <p:sldId id="305" r:id="rId32"/>
    <p:sldId id="288" r:id="rId33"/>
    <p:sldId id="261" r:id="rId34"/>
    <p:sldId id="284" r:id="rId35"/>
    <p:sldId id="273" r:id="rId36"/>
    <p:sldId id="292" r:id="rId37"/>
    <p:sldId id="308" r:id="rId38"/>
    <p:sldId id="287" r:id="rId39"/>
    <p:sldId id="285" r:id="rId40"/>
    <p:sldId id="299" r:id="rId41"/>
    <p:sldId id="294" r:id="rId42"/>
    <p:sldId id="297" r:id="rId43"/>
    <p:sldId id="298" r:id="rId44"/>
    <p:sldId id="307" r:id="rId45"/>
    <p:sldId id="306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74747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7" autoAdjust="0"/>
    <p:restoredTop sz="73826" autoAdjust="0"/>
  </p:normalViewPr>
  <p:slideViewPr>
    <p:cSldViewPr snapToGrid="0">
      <p:cViewPr varScale="1">
        <p:scale>
          <a:sx n="46" d="100"/>
          <a:sy n="46" d="100"/>
        </p:scale>
        <p:origin x="1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4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119-8C5F-480F-41A7-4AB24E62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FE0F97-2AF5-8139-FA3A-DE1E87E17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DC1136-8361-291B-E7F4-76B88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D5348D-A314-B61F-D604-6E8E3E25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Messung der IMU-Fehler: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1s Stillstand, um Offset zu bestimmen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2s Stillstand, um Rauschen zu bestimmen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Fahrgenauigkeit für verschiedene Fahrstrategien: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scharfen Ecken (Kurvenradius = 0 mm).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abgerundeten Ecken (Kurvenradius = 100 mm).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Streckengenauigkeit von PID und motorbasierter Fahrweise: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Fahren einer Geraden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4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3A5A-4DF0-A293-9D1F-12F3729B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DF9992-EF18-4883-1549-2ED5863FA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1C6599-5272-0383-1147-CB6C50C06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8FE678-1432-E808-79C1-40FCD9C53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57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E803-A698-322E-6555-46DA7DD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B278CD-6E79-3A21-C2DC-019135F9D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30BBAF-261D-1CFA-D6AB-0B01314A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Naiver Ansatz um IMU-Daten zur Steuerung zu verwenden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Akzelerometer</a:t>
            </a:r>
            <a:r>
              <a:rPr lang="de-DE" dirty="0"/>
              <a:t>: gemessen wird die lineare Beschleunigung a(t) für alle Achsen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Gyroskop: gemessen wird die Winkelgeschwindigkeit in °/s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keine Korrektur während der Fahrt möglich, Fahrfehler akkumulieren sich über die Zeit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Anfangsvermutung: vor allem die Kurven verursachen den Hauptfehler in der Gesamtgenauigkeit, numerische Integration deshalb nicht auf Strecken getestet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EFB81-BBFC-86C4-1B33-3A8DDC91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09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Anwendung: Mobile Roboter, tragbare Geräte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Schnell, genau und effizient für ressourcenbeschränkte Systeme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48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/>
              <a:t>Erwartung: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Präzisere Kurven durch den Filter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Möglicherweise längere Fahrzeit durch Berechnungsaufwand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Ergänzung durch PID-Regler für gerade Strecken.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11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9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7326-44AA-45BB-2C79-BDD36F9B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15E43-5ACD-1CA4-B961-DCC79AB1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F86628-340D-73A1-6729-9359F8F64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 (90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 (75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 (15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PID-Regler errechnet Stellgröße u(t) (Geschwindigkeit der Räder)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Schrittweise wiederholt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2E4F4A-759E-283E-1CB0-D17E5DBA0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6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dynamische Anpassung des PID-Reglers über die gesamte Fahrspur des Quadrats</a:t>
            </a:r>
          </a:p>
          <a:p>
            <a:pPr marL="171450" indent="-171450">
              <a:buFontTx/>
              <a:buChar char="-"/>
            </a:pPr>
            <a:r>
              <a:rPr lang="de-DE" dirty="0"/>
              <a:t>somit gibt es die Unterscheidung von zwischen „Kurve“ und „Strecke“ im zugehörigen Code quasi nicht mehr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ist Zielwinkel nicht nur 90 oder 0, sondern bewegt sich im gesamten </a:t>
            </a:r>
            <a:r>
              <a:rPr lang="de-DE" dirty="0" err="1"/>
              <a:t>Interval</a:t>
            </a:r>
            <a:r>
              <a:rPr lang="de-DE" dirty="0"/>
              <a:t> [–</a:t>
            </a:r>
            <a:r>
              <a:rPr lang="de-DE" dirty="0" err="1"/>
              <a:t>pi</a:t>
            </a:r>
            <a:r>
              <a:rPr lang="de-DE" dirty="0"/>
              <a:t>, </a:t>
            </a:r>
            <a:r>
              <a:rPr lang="de-DE" dirty="0" err="1"/>
              <a:t>pi</a:t>
            </a:r>
            <a:r>
              <a:rPr lang="de-DE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normalerweise wurde die Orientierung vor jeder Kurve zurückgesetzt auf 0 und dann wurden immer 90 Grad gefahren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zurücksetzen der Orientierung verhindert Auswirkungen von Drift über die Zeit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 driftet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2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F61A-D327-698C-F14E-D6504C8E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CCEDC5-4D6A-4F41-AE42-D8797BA16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804750-F3E0-1808-0FB6-828D8258E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Ergebnisse: </a:t>
            </a:r>
          </a:p>
          <a:p>
            <a:r>
              <a:rPr lang="de-DE" dirty="0"/>
              <a:t>Orientierung an Forschungsfragen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E284C-D495-4A4C-670E-121D5CF80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wir haben ja eben bereits gehört, dass hier in der Abteilung der Kleinstroboter </a:t>
            </a:r>
            <a:r>
              <a:rPr lang="de-DE" dirty="0" err="1">
                <a:latin typeface="Palatino Linotype" panose="02040502050505030304" pitchFamily="18" charset="0"/>
              </a:rPr>
              <a:t>Murmecha</a:t>
            </a:r>
            <a:r>
              <a:rPr lang="de-DE" dirty="0">
                <a:latin typeface="Palatino Linotype" panose="02040502050505030304" pitchFamily="18" charset="0"/>
              </a:rPr>
              <a:t> entwickelt wurde, um Experimente zur Schwarmintelligenz durchgeführt, z.B. Lichtspuren verfolgt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innerhalb von meiner Arbeit ist die Spurverfolgung nicht so relevant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soll sich mit der Verbesserung der Steuerungsgenauigkeit befasst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Roboter tut genau das, was wir vorgeben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Steuerungsfehler sollen minimiert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aktuell: rein mechanische Steuerung, Vorgaben: Fahrgeschwindigkeit und Distanz, errechnet benötigte Zeit, hält dann an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ungenaues Fahrverhalten z.B. durch Rutschen der Räder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KLICK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wie das aussehen kann, wird in dieser Abbildung deutlich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Aufgabe: Roboter soll mehrere Quadrate mit abgerundeten Ecken fahren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Fahrspur zeigt Ungenauigkeiten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verfolgter Lösungsansatz: Nutzung des Gleichgewichtssinns, der bereits eingebaut ist, zur Steuerung statt motorbasierter Fahrweise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0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E69-8FCB-3DF2-B4C5-1F5AB495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A081BD-FDFA-10BA-EDE0-76DF98494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54EEC9-6CD1-20F2-B0B8-8417EE34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2F5005-D09D-8E65-1818-3C822B7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48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A9C5-43FC-AE58-EB10-B3276B4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AAC0F5-040A-F73C-E2FC-DA65FDE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82D24-5B19-E357-7D0A-F39AE97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9BD41-060D-8717-1A8E-7A5CD67C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0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interessant, dass Quadrat mit scharfen Ecken die höchste Präzision in den Kurven zu liefern scheint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1365-8B61-0A2A-5AD0-DFFA386E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83C949-8DF5-529E-464B-53005151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C8147D-0591-8787-983B-A39AA75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91CA9-2E6C-69EE-1C54-F0006AC3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72AA-69EC-CB8C-7408-7DFE60FE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BD6A5-9E9B-2466-560E-32CD5A71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7109E-37C0-9E06-8AF8-4B3EC615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A2A2F-E2EF-CA03-7D11-CC6A94FA9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37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8E40-9883-45AF-44B4-4136791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7CF104-C3A4-C068-CD10-34AD03C6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D373F8-5596-48DD-0ABC-BD982659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65418-3CDC-6118-9D97-A1668D7F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19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Bauteil, dass ich als Gleichgewichtssinn bezeichnet habe, heißt IMU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besteht aus Gyroskop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Daten dieser beiden Sensoren geben dem Roboter Kenntnis über seine Lage im Raum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machen Kurskorrekturen möglich</a:t>
            </a:r>
          </a:p>
          <a:p>
            <a:pPr marL="171450" indent="-171450">
              <a:buFontTx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werden zu diesem Zweck mehrere Steuerungsmodelle implementiert und experimentell untersucht, die IMU-Daten verwenden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IMU-basierte Steuerungsmodelle: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4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BF97D-A4F6-F7A5-51DD-27F9B8CF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FC822F-A83E-F017-093C-5F81586B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437DD2-A691-4A43-6E45-CF5E5C71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FC290-65E7-971C-FE57-E77646684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9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Infos aus </a:t>
            </a:r>
            <a:r>
              <a:rPr lang="de-DE" dirty="0" err="1"/>
              <a:t>Chatgpt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4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1D4B-9F0B-E27F-55C8-B4BD13BA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428D7D-D957-3E05-4EEC-EFBE0D5D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416F-C394-5B62-53C3-1BF277C6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93656-037C-7590-79CC-38C98B62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3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6997-D206-FB6A-2A7D-15680F33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9EE29C-0DB7-E379-1E9E-D0BE1553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E0EA7B-2038-46F3-C048-6FE9DA8B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2FD5C-3B2A-156F-B2F7-6057F3A6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90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4C7-8989-B079-D761-2F420F7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EB4DF1-D087-F08D-1FB2-C052CB89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5AEB4C-A0DA-BBD0-3CC7-ECCCA58D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283B6B-6C62-3620-7310-A16E2E4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8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CD5-2D3A-30AF-6778-8DF03A01E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1575DC-A255-685A-0505-BD03BDBF5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790F63-413F-BE3F-32AB-C1CB560F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2ABF9-50A9-CB89-B162-64F43B4B9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6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F1: untersucht, ob sich Fahrgenauigkeit im Allgemeinen durch IMU-Daten verbessert hat</a:t>
            </a:r>
          </a:p>
          <a:p>
            <a:r>
              <a:rPr lang="de-DE" dirty="0"/>
              <a:t>F2: mögliche Messfehler werden betrachtet</a:t>
            </a:r>
          </a:p>
          <a:p>
            <a:r>
              <a:rPr lang="de-DE" dirty="0"/>
              <a:t>F3: es werden unterschiedliche Steuerungsmodelle verglichen: </a:t>
            </a:r>
          </a:p>
          <a:p>
            <a:r>
              <a:rPr lang="de-DE" dirty="0" err="1"/>
              <a:t>Madgwick</a:t>
            </a:r>
            <a:r>
              <a:rPr lang="de-DE" dirty="0"/>
              <a:t>-Filter (Algorithmus für Kurskorrekturen während der Fahrt) und numerische Integration als Basisansatz</a:t>
            </a:r>
          </a:p>
          <a:p>
            <a:r>
              <a:rPr lang="de-DE" dirty="0"/>
              <a:t>F4: kann ein sog. PID-Regler uns bei der Verbesserung der Fahrgenauigkeit helfen?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29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 Fahrweise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bezieht nicht mit ein, dass Räder rutschen oder Boden uneben sein könnte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fährt möglicherweise die richtige Streckenlänge, aber in die falsche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86D5-B8E9-37C7-103B-2E32FDFC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BB31C8-A8E9-FCF0-A8E0-F1648701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37F1F5-BE15-93EC-2304-DE062906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FF3C99-CCC0-E726-0C20-DC4FE2B0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0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B161-CFC5-4A01-1118-5D56D0FB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AE2E5E-FCA4-EBBE-343D-DF4993D9D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6F6B5-9544-8A8F-08B6-F012880E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Sensoren unterliegen unterschiedlichen Einflüssen, die sich als Fehler in den Daten äußern können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wollen im Folgenden mehrere Fehler betrachten, um Datenqualität der IMU sicherzustellen</a:t>
            </a:r>
          </a:p>
          <a:p>
            <a:pPr marL="0" indent="0">
              <a:buFontTx/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mittlere Ausgangsspannung des Sensors, die auch dann vorliegt, wenn Bot sich in eigentlich in Ruhe befindet.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konstanter Wert, rausrechnen möglich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Drift:</a:t>
            </a:r>
            <a:r>
              <a:rPr lang="de-DE" dirty="0">
                <a:latin typeface="Palatino Linotype" panose="02040502050505030304" pitchFamily="18" charset="0"/>
              </a:rPr>
              <a:t> durch Umwelteinflüsse des Sensors (Temperatur, Spannungsschwankungen,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regelmäßige Kalibrierung, zusätzliche Referenzquellen wie GPS/Magnetometer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632AB-5D3E-C9C5-98FC-EF5023F58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06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164B-DEB8-6734-DD91-8552B3F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E61020-D58A-EDCF-D23C-4E7B9720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E8B55-EED7-2402-7C48-E974CC87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neben Drift und Offset könnten die IMU-Daten außerdem noch auf andere Arten fehlerhaft sein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z.b.</a:t>
            </a:r>
            <a:r>
              <a:rPr lang="de-DE" dirty="0"/>
              <a:t> verrauscht sein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es gibt mehrere Rauschtypen, die auftreten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links: Signal über die 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rechts: Frequenzspektrum des Signals</a:t>
            </a:r>
          </a:p>
          <a:p>
            <a:pPr marL="171450" indent="-171450">
              <a:buFontTx/>
              <a:buChar char="-"/>
            </a:pPr>
            <a:r>
              <a:rPr lang="de-DE" dirty="0"/>
              <a:t>typisches Frequenzspektrum für White Noise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White Noise </a:t>
            </a:r>
            <a:r>
              <a:rPr lang="de-DE" dirty="0">
                <a:sym typeface="Wingdings" panose="05000000000000000000" pitchFamily="2" charset="2"/>
              </a:rPr>
              <a:t> können nichts machen, zufällige Störungen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wenn Muster wie andere 3 auftreten, müssen Filter angewendet werden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Störfrequenz: wichtig auszuschließen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Beispielbild: so würde das aussehen, gäbe es eine bestimmte Frequenz, die viel häufiger auftritt, als alle anderen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jetzt haben wir dafür gesorgt, dass die Datenqualität für unsere Zwecke stimmt und wenden uns dem Versuchsaufbau zu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73BC6-0B19-124A-E4CB-0709D4BB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2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13.sv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1.png"/><Relationship Id="rId7" Type="http://schemas.openxmlformats.org/officeDocument/2006/relationships/slide" Target="slide4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110.png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F0A3-B099-B49E-F77A-639EE036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BE692-AE8F-F80D-3FB6-25AEF95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838F6-A4C0-BBC2-BD3B-D1DE224D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331"/>
          </a:xfrm>
        </p:spPr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Untersuchung unterschiedlicher Fahrmanöver in der Arena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4B1F9A-971B-34D2-6D62-56E2CE52D048}"/>
              </a:ext>
            </a:extLst>
          </p:cNvPr>
          <p:cNvGrpSpPr/>
          <p:nvPr/>
        </p:nvGrpSpPr>
        <p:grpSpPr>
          <a:xfrm>
            <a:off x="2427117" y="3076227"/>
            <a:ext cx="7337765" cy="2619635"/>
            <a:chOff x="928905" y="2063576"/>
            <a:chExt cx="10099408" cy="4248324"/>
          </a:xfrm>
        </p:grpSpPr>
        <p:pic>
          <p:nvPicPr>
            <p:cNvPr id="4" name="Grafik 3" descr="Internet Silhouette">
              <a:extLst>
                <a:ext uri="{FF2B5EF4-FFF2-40B4-BE49-F238E27FC236}">
                  <a16:creationId xmlns:a16="http://schemas.microsoft.com/office/drawing/2014/main" id="{5A7C6AA3-D33D-6974-35F0-85896047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905" y="3190195"/>
              <a:ext cx="2049070" cy="2049070"/>
            </a:xfrm>
            <a:prstGeom prst="rect">
              <a:avLst/>
            </a:prstGeom>
          </p:spPr>
        </p:pic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26C50ED0-576F-1042-CB8F-23C75193E063}"/>
                </a:ext>
              </a:extLst>
            </p:cNvPr>
            <p:cNvSpPr/>
            <p:nvPr/>
          </p:nvSpPr>
          <p:spPr>
            <a:xfrm>
              <a:off x="5549121" y="4627117"/>
              <a:ext cx="5479192" cy="1684781"/>
            </a:xfrm>
            <a:prstGeom prst="trapezoid">
              <a:avLst/>
            </a:prstGeom>
            <a:solidFill>
              <a:srgbClr val="AEAEAE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25C9AC-0624-00E1-DC45-F6E8A3FB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8583" y="5464314"/>
              <a:ext cx="534977" cy="410951"/>
            </a:xfrm>
            <a:prstGeom prst="rect">
              <a:avLst/>
            </a:prstGeom>
          </p:spPr>
        </p:pic>
        <p:sp>
          <p:nvSpPr>
            <p:cNvPr id="7" name="Pfeil: nach unten 6">
              <a:extLst>
                <a:ext uri="{FF2B5EF4-FFF2-40B4-BE49-F238E27FC236}">
                  <a16:creationId xmlns:a16="http://schemas.microsoft.com/office/drawing/2014/main" id="{DCC17CBA-8D4A-5B53-5791-883B64A54A0C}"/>
                </a:ext>
              </a:extLst>
            </p:cNvPr>
            <p:cNvSpPr/>
            <p:nvPr/>
          </p:nvSpPr>
          <p:spPr>
            <a:xfrm>
              <a:off x="8052393" y="3191670"/>
              <a:ext cx="465440" cy="1058597"/>
            </a:xfrm>
            <a:prstGeom prst="downArrow">
              <a:avLst/>
            </a:prstGeom>
            <a:noFill/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202F2EA-CBB1-6EF0-AC57-32F0E113DB4E}"/>
                </a:ext>
              </a:extLst>
            </p:cNvPr>
            <p:cNvCxnSpPr/>
            <p:nvPr/>
          </p:nvCxnSpPr>
          <p:spPr>
            <a:xfrm flipV="1">
              <a:off x="5912258" y="206357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1DEF814-015A-6D1D-4839-FED1AF7EE5DB}"/>
                </a:ext>
              </a:extLst>
            </p:cNvPr>
            <p:cNvCxnSpPr/>
            <p:nvPr/>
          </p:nvCxnSpPr>
          <p:spPr>
            <a:xfrm flipV="1">
              <a:off x="5541914" y="3758749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64A68A0-6E64-23D9-3FD1-AB2163701C9F}"/>
                </a:ext>
              </a:extLst>
            </p:cNvPr>
            <p:cNvCxnSpPr/>
            <p:nvPr/>
          </p:nvCxnSpPr>
          <p:spPr>
            <a:xfrm flipV="1">
              <a:off x="10658656" y="206357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72F312D-856E-5C05-F9C2-DDE7708F4C5F}"/>
                </a:ext>
              </a:extLst>
            </p:cNvPr>
            <p:cNvCxnSpPr/>
            <p:nvPr/>
          </p:nvCxnSpPr>
          <p:spPr>
            <a:xfrm flipV="1">
              <a:off x="11028313" y="375874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37DDC59-5561-E398-9960-B7F7BA3E6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1571" y="2063576"/>
              <a:ext cx="474236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A5C832E-8D2E-C284-1B82-7425D88BB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1914" y="3758748"/>
              <a:ext cx="548639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1226353-ED1C-F60A-FAAD-1C9F80495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3938" y="2063576"/>
              <a:ext cx="374375" cy="16951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9E6CE30-60A2-0ED2-9E2A-98867ECAF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66" y="2100631"/>
              <a:ext cx="361606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5181AF7-1F00-2A24-18F8-B3B946E58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9622" y="2100631"/>
              <a:ext cx="5108691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7E0B201-DFEE-2EF1-9715-E74591D61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21" y="2100629"/>
              <a:ext cx="5104816" cy="16581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Grafik 17" descr="Kamera mit einfarbiger Füllung">
              <a:extLst>
                <a:ext uri="{FF2B5EF4-FFF2-40B4-BE49-F238E27FC236}">
                  <a16:creationId xmlns:a16="http://schemas.microsoft.com/office/drawing/2014/main" id="{CD83B82D-BBCC-847F-CD37-3C9808AA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6404" y="2319876"/>
              <a:ext cx="914400" cy="914400"/>
            </a:xfrm>
            <a:prstGeom prst="rect">
              <a:avLst/>
            </a:prstGeom>
          </p:spPr>
        </p:pic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E8A9C715-5980-6A02-F566-E81C62A8376E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3068680" y="2777076"/>
              <a:ext cx="4757724" cy="1315180"/>
            </a:xfrm>
            <a:prstGeom prst="bentConnector3">
              <a:avLst>
                <a:gd name="adj1" fmla="val 54675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B4EABEC9-5AB5-48B7-49AF-70DF4DBCB8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68680" y="4458719"/>
              <a:ext cx="5929905" cy="1176734"/>
            </a:xfrm>
            <a:prstGeom prst="bentConnector3">
              <a:avLst>
                <a:gd name="adj1" fmla="val 63336"/>
              </a:avLst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30610AA-C991-758C-2695-D9C026E31346}"/>
                </a:ext>
              </a:extLst>
            </p:cNvPr>
            <p:cNvSpPr txBox="1"/>
            <p:nvPr/>
          </p:nvSpPr>
          <p:spPr>
            <a:xfrm>
              <a:off x="2842690" y="3015580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Positionsdaten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56536FA-EEFC-A3CB-F66E-D5DF0D08FD53}"/>
                </a:ext>
              </a:extLst>
            </p:cNvPr>
            <p:cNvSpPr txBox="1"/>
            <p:nvPr/>
          </p:nvSpPr>
          <p:spPr>
            <a:xfrm>
              <a:off x="2841117" y="4573907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IMU-Daten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6F8C6ACF-C4BD-A011-A2A1-17A4B7A1C3DD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349E9737-382F-FEAF-E682-C38C0D0A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8" y="4203808"/>
            <a:ext cx="715752" cy="549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7932A3-7A7D-9E69-2808-CF2697343C75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17D59BB-1ED5-035C-C6AB-B75516F6B014}"/>
              </a:ext>
            </a:extLst>
          </p:cNvPr>
          <p:cNvCxnSpPr>
            <a:cxnSpLocks/>
          </p:cNvCxnSpPr>
          <p:nvPr/>
        </p:nvCxnSpPr>
        <p:spPr>
          <a:xfrm flipV="1">
            <a:off x="9067800" y="3035694"/>
            <a:ext cx="1553286" cy="124420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1B62C-5758-BF00-0D98-4527862120E5}"/>
              </a:ext>
            </a:extLst>
          </p:cNvPr>
          <p:cNvSpPr/>
          <p:nvPr/>
        </p:nvSpPr>
        <p:spPr>
          <a:xfrm>
            <a:off x="4569655" y="2911403"/>
            <a:ext cx="2179782" cy="2179782"/>
          </a:xfrm>
          <a:prstGeom prst="roundRect">
            <a:avLst/>
          </a:prstGeom>
          <a:noFill/>
          <a:ln>
            <a:solidFill>
              <a:srgbClr val="15608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42A086FF-DD68-051F-7708-664E38FC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4156364"/>
            <a:ext cx="715752" cy="549816"/>
          </a:xfrm>
          <a:prstGeom prst="rect">
            <a:avLst/>
          </a:prstGeom>
        </p:spPr>
      </p:pic>
      <p:pic>
        <p:nvPicPr>
          <p:cNvPr id="7" name="Grafik 6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9820CA97-7DE3-3268-760F-E3EB1785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79" y="4156364"/>
            <a:ext cx="715752" cy="5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EB12-74A6-3089-264E-3A1566F3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138FB-ED96-F402-44ED-522FEC0B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E7634-0DFE-BE00-B72E-AED61EDE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2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58D2-94F3-FF05-064B-1510E62C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86614-99DB-E742-1FB2-3FADD05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0515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i. Numerische Integration über die 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878AA-A5F7-6B54-8DB6-184DD511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Gyroskop-Daten: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Winkelgeschwindigkeit in  °/s bzw. </a:t>
            </a:r>
            <a:r>
              <a:rPr lang="de-DE" dirty="0" err="1">
                <a:latin typeface="Palatino Linotype" panose="02040502050505030304" pitchFamily="18" charset="0"/>
              </a:rPr>
              <a:t>rad</a:t>
            </a:r>
            <a:r>
              <a:rPr lang="de-DE" dirty="0">
                <a:latin typeface="Palatino Linotype" panose="02040502050505030304" pitchFamily="18" charset="0"/>
              </a:rPr>
              <a:t>/s</a:t>
            </a:r>
          </a:p>
          <a:p>
            <a:r>
              <a:rPr lang="el-GR" dirty="0">
                <a:latin typeface="Palatino Linotype" panose="02040502050505030304" pitchFamily="18" charset="0"/>
              </a:rPr>
              <a:t>θ(</a:t>
            </a:r>
            <a:r>
              <a:rPr lang="de-DE" dirty="0">
                <a:latin typeface="Palatino Linotype" panose="02040502050505030304" pitchFamily="18" charset="0"/>
              </a:rPr>
              <a:t>t) = ∫ </a:t>
            </a:r>
            <a:r>
              <a:rPr lang="el-GR" dirty="0">
                <a:latin typeface="Palatino Linotype" panose="02040502050505030304" pitchFamily="18" charset="0"/>
              </a:rPr>
              <a:t>ω(</a:t>
            </a:r>
            <a:r>
              <a:rPr lang="de-DE" dirty="0">
                <a:latin typeface="Palatino Linotype" panose="02040502050505030304" pitchFamily="18" charset="0"/>
              </a:rPr>
              <a:t>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Beschleunigung a(t) in m/s</a:t>
            </a:r>
            <a:r>
              <a:rPr lang="de-DE" baseline="30000" dirty="0">
                <a:latin typeface="Palatino Linotype" panose="02040502050505030304" pitchFamily="18" charset="0"/>
              </a:rPr>
              <a:t>2</a:t>
            </a:r>
          </a:p>
          <a:p>
            <a:r>
              <a:rPr lang="de-DE" dirty="0">
                <a:latin typeface="Palatino Linotype" panose="02040502050505030304" pitchFamily="18" charset="0"/>
              </a:rPr>
              <a:t>s(t) = ∫ v(t)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=  ∫ ( ∫a(t)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0CE29B7-88E3-A98F-D0BF-BAAFC3F4C938}"/>
              </a:ext>
            </a:extLst>
          </p:cNvPr>
          <p:cNvGraphicFramePr>
            <a:graphicFrameLocks noGrp="1"/>
          </p:cNvGraphicFramePr>
          <p:nvPr/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EBB7DF-C2FA-2F02-0290-133709F59CE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669-427E-D2E2-BE54-3529948C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FD12-40BE-505C-8310-2442B8E8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70283-8660-8C17-D051-9BD783BC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Algorithmus zur Schätzung der Orientierung eines Objekts (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, 2010)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Sensorfusion: Gyroskop-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 kombiniert</a:t>
            </a:r>
            <a:endParaRPr lang="de-DE" sz="2800" dirty="0">
              <a:latin typeface="Palatino Linotype" panose="0204050205050503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Minimierung der Differenz zwischen Sensordaten &amp; geschätzter Orientierung mittels Gradient Descent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A09C17-8943-832D-6A0E-CB3B5FC01889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6EE-08CC-3741-641F-BCFB13D0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71675D2-3B1D-72BC-F08A-B42A8E07E4D9}"/>
              </a:ext>
            </a:extLst>
          </p:cNvPr>
          <p:cNvGrpSpPr/>
          <p:nvPr/>
        </p:nvGrpSpPr>
        <p:grpSpPr>
          <a:xfrm>
            <a:off x="7899469" y="-5035"/>
            <a:ext cx="3154960" cy="2653208"/>
            <a:chOff x="7107031" y="675850"/>
            <a:chExt cx="3154960" cy="2653208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6DB616A-D568-EE51-E460-0CDF56F30F51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3419C65E-775F-BB97-49A6-50BEC02F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F8920B-2137-D2A4-6B6B-6A657BAB44BA}"/>
                </a:ext>
              </a:extLst>
            </p:cNvPr>
            <p:cNvSpPr/>
            <p:nvPr/>
          </p:nvSpPr>
          <p:spPr>
            <a:xfrm>
              <a:off x="7677261" y="2780607"/>
              <a:ext cx="2529840" cy="54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BE49F99-FFB2-82FD-0D8F-D268321313FE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D76BCAA-99E6-CEBA-FBC5-94D107737870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C642386-A974-2215-3A3E-BBC91924F45F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7ACE365-1CBD-F627-0DCD-3758983D5498}"/>
                </a:ext>
              </a:extLst>
            </p:cNvPr>
            <p:cNvSpPr txBox="1"/>
            <p:nvPr/>
          </p:nvSpPr>
          <p:spPr>
            <a:xfrm>
              <a:off x="9286213" y="675850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6324A55-B8CA-D4AA-F137-B0436E0801DC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1D6DFED-9E70-AA77-5D62-619EE45DD12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E17EA03-1692-F1EC-20E1-0856EEE1B213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7CF6F4D-87ED-19F4-1635-EBA5E9A83F88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E2845CE-CB11-0ED5-47B7-8653C365FCF6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20F0C6-1D27-D8BC-F289-567EE547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4609B-118C-AF0D-4986-30D2022B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Zurücksetzen der Orientierung, Vorgabe des Zielwinkels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über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ständig aktualisieren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Abgleich mit den Sensordaten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Kurskorrektur</a:t>
            </a:r>
          </a:p>
          <a:p>
            <a:r>
              <a:rPr lang="de-DE" dirty="0">
                <a:latin typeface="Palatino Linotype" panose="02040502050505030304" pitchFamily="18" charset="0"/>
              </a:rPr>
              <a:t>Fortsetzung bis Zielwinkel erreicht ist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pPr marL="0" indent="0">
              <a:buNone/>
            </a:pPr>
            <a:r>
              <a:rPr lang="de-DE" sz="3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</a:t>
            </a:r>
            <a:r>
              <a:rPr lang="de-DE" sz="4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(Motorbasierte Fahrweise)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660338A-94EC-1293-D39F-4F16232AD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5299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C90DCC-BFCE-56A9-DB9E-65053341F80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E899403-0013-482C-4F20-7BE6E7AA6D49}"/>
              </a:ext>
            </a:extLst>
          </p:cNvPr>
          <p:cNvSpPr txBox="1"/>
          <p:nvPr/>
        </p:nvSpPr>
        <p:spPr>
          <a:xfrm>
            <a:off x="8827395" y="-26998"/>
            <a:ext cx="52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0°</a:t>
            </a:r>
          </a:p>
        </p:txBody>
      </p:sp>
    </p:spTree>
    <p:extLst>
      <p:ext uri="{BB962C8B-B14F-4D97-AF65-F5344CB8AC3E}">
        <p14:creationId xmlns:p14="http://schemas.microsoft.com/office/powerpoint/2010/main" val="2697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7CCF330-63B6-B358-A700-8D5CEFE216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Palatino Linotype" panose="02040502050505030304" pitchFamily="18" charset="0"/>
              </a:rPr>
              <a:t>e</a:t>
            </a:r>
            <a:r>
              <a:rPr lang="de-DE" sz="1800" dirty="0">
                <a:latin typeface="Palatino Linotype" panose="02040502050505030304" pitchFamily="18" charset="0"/>
              </a:rPr>
              <a:t>(t) = w(t) − x(t)</a:t>
            </a:r>
          </a:p>
          <a:p>
            <a:pPr marL="0" indent="0">
              <a:buNone/>
            </a:pPr>
            <a:r>
              <a:rPr lang="de-DE" sz="1800" dirty="0">
                <a:latin typeface="Palatino Linotype" panose="02040502050505030304" pitchFamily="18" charset="0"/>
              </a:rPr>
              <a:t>Regelabweichung = Sollwert - Istwert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25E9B-073C-A9B6-679D-FA867AF2460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D49B-659B-B98C-B004-135DFF94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5470E-BE63-F656-541B-43295556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F648E60-F039-85A3-B90D-3A83235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8EBE4-6FA3-3993-3D15-3C35BA85B5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Regelabweichung = Sollwert - Istwert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 err="1">
                <a:latin typeface="Palatino Linotype" panose="02040502050505030304" pitchFamily="18" charset="0"/>
              </a:rPr>
              <a:t>Propotionalanteil</a:t>
            </a:r>
            <a:r>
              <a:rPr lang="de-DE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u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= </a:t>
            </a:r>
            <a:r>
              <a:rPr lang="de-DE" dirty="0" err="1">
                <a:latin typeface="Palatino Linotype" panose="02040502050505030304" pitchFamily="18" charset="0"/>
              </a:rPr>
              <a:t>k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· e(t)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Integralanteil:</a:t>
            </a:r>
          </a:p>
          <a:p>
            <a:pPr marL="0" indent="0">
              <a:buNone/>
            </a:pPr>
            <a:r>
              <a:rPr lang="fr-FR" dirty="0" err="1">
                <a:latin typeface="Palatino Linotype" panose="02040502050505030304" pitchFamily="18" charset="0"/>
              </a:rPr>
              <a:t>u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= </a:t>
            </a:r>
            <a:r>
              <a:rPr lang="fr-FR" dirty="0" err="1">
                <a:latin typeface="Palatino Linotype" panose="02040502050505030304" pitchFamily="18" charset="0"/>
              </a:rPr>
              <a:t>k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· ∫ e(t)</a:t>
            </a:r>
            <a:r>
              <a:rPr lang="fr-FR" dirty="0" err="1">
                <a:latin typeface="Palatino Linotype" panose="02040502050505030304" pitchFamily="18" charset="0"/>
              </a:rPr>
              <a:t>dt</a:t>
            </a:r>
            <a:r>
              <a:rPr lang="fr-FR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fr-FR" u="sng" dirty="0" err="1">
                <a:latin typeface="Palatino Linotype" panose="02040502050505030304" pitchFamily="18" charset="0"/>
              </a:rPr>
              <a:t>Differentialanteil</a:t>
            </a:r>
            <a:r>
              <a:rPr lang="fr-FR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</a:rPr>
              <a:t>u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= k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· de(t)/dt</a:t>
            </a:r>
          </a:p>
          <a:p>
            <a:pPr marL="0" indent="0">
              <a:buNone/>
            </a:pPr>
            <a:endParaRPr lang="da-DK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 u(t) =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P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I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D</a:t>
            </a:r>
            <a:endParaRPr lang="de-DE" baseline="-25000" dirty="0">
              <a:latin typeface="Palatino Linotype" panose="0204050205050503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E5849E-8B5A-84ED-BF38-3E8FAAF60B3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8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0B28-408A-B554-7372-C82179AD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15E95-5A95-44B6-E029-1B0C90AC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B5AF6-8B5C-9D0A-4F7F-6935B844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37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Zielwinkel w(t) ist Vielfaches von 90° im Intervall [-180°, 180°]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Geradenlänge ist durch die Zeit vorgegeben (3s) 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aus der vorangegangenen Kurve wird gehalten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40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6C762B4-8848-E668-543D-2BD4B7E9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2962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CCCD597-B238-80AB-34FB-2FFF577BFC3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1FD5AAA-02BB-104D-2F3C-E6EA342DD7D5}"/>
              </a:ext>
            </a:extLst>
          </p:cNvPr>
          <p:cNvGrpSpPr/>
          <p:nvPr/>
        </p:nvGrpSpPr>
        <p:grpSpPr>
          <a:xfrm>
            <a:off x="7785598" y="1590084"/>
            <a:ext cx="3154960" cy="2782410"/>
            <a:chOff x="7107031" y="592557"/>
            <a:chExt cx="3154960" cy="278241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6A718AC-416B-865E-0B0F-E5F3C955ACC7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9673E802-851C-3B4E-2250-1F643E0B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7F01236-AA92-91C0-A694-CB423E882600}"/>
                </a:ext>
              </a:extLst>
            </p:cNvPr>
            <p:cNvSpPr/>
            <p:nvPr/>
          </p:nvSpPr>
          <p:spPr>
            <a:xfrm>
              <a:off x="7677261" y="2780607"/>
              <a:ext cx="2529840" cy="594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1B1D51C-5125-7E4A-CB24-AFC3D63A0235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76C295-2FEF-C2A3-149F-A9B8D99887D5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FB3DCB1-620F-6964-BEA5-8BE8F42A4144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E3DE01-1778-E549-B858-985608CF9407}"/>
                </a:ext>
              </a:extLst>
            </p:cNvPr>
            <p:cNvSpPr txBox="1"/>
            <p:nvPr/>
          </p:nvSpPr>
          <p:spPr>
            <a:xfrm>
              <a:off x="9266575" y="592557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180°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AFDD4ED-3748-0F94-C3C8-939D5E6ED4F5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08BA4BB-9DA1-D8CF-5EE4-6CAC0715521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BEE8BD9-B6F4-5DA5-A1A2-9773B8FA2C96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9BDD584-4D31-190B-A283-1C6EA2DD3064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D0D8B661-E3A7-BC3C-7C35-B09391CB6F17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384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9B93-5FFC-CF4D-4110-1543B0DE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061B7-2FE4-3861-85C9-83D60147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4F1D8-613D-F535-686D-98147038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0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D94866-14B5-362A-768F-01A8DDFA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724" y="1348892"/>
            <a:ext cx="5987999" cy="4491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EEB0B3-DF70-8B16-1032-13831932B357}"/>
              </a:ext>
            </a:extLst>
          </p:cNvPr>
          <p:cNvSpPr txBox="1"/>
          <p:nvPr/>
        </p:nvSpPr>
        <p:spPr>
          <a:xfrm>
            <a:off x="3655563" y="5915235"/>
            <a:ext cx="4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4A063-F201-9890-6BD2-AB2BD7AAA3B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6434E8-990B-9F6C-CB9A-40E4B4433BF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861-BD03-9751-1CE5-ADF494CA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7E522-3E82-4975-DB88-1928046F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43AE7-699A-85B6-D2BC-22BBBC47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DC5E81-AC1B-5148-4421-61CB628B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6506" y="2529369"/>
            <a:ext cx="6998988" cy="41753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DCE156-2A42-337F-5C15-AFA9794E49B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15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569074"/>
            <a:ext cx="5203494" cy="31010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63473" y="2573655"/>
            <a:ext cx="5203494" cy="31010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01FABC-10D2-BACD-E03A-52D0DF0B7E08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88E2AFB-06F7-D48C-5A18-5644ABB543EA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4125F-348A-D4FE-F01F-050AE5D87A9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23011"/>
                  </p:ext>
                </p:extLst>
              </p:nvPr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691503"/>
                  </p:ext>
                </p:extLst>
              </p:nvPr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326-ADC2-7DE5-0E5B-BB988D73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2BDEE4-4DD2-E93E-B56E-14A928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5577DB-600C-62B6-AD3D-084A1C7FD62F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Gyroskop-Daten</a:t>
            </a:r>
          </a:p>
        </p:txBody>
      </p:sp>
    </p:spTree>
    <p:extLst>
      <p:ext uri="{BB962C8B-B14F-4D97-AF65-F5344CB8AC3E}">
        <p14:creationId xmlns:p14="http://schemas.microsoft.com/office/powerpoint/2010/main" val="354128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4A59-EDD5-9E21-33CC-3C105B00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9DAB38-60DE-A022-EB10-E175FE3A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8D55EE-9123-219C-7D44-45D85FAB9782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Palatino Linotype" panose="02040502050505030304" pitchFamily="18" charset="0"/>
              </a:rPr>
              <a:t>Akzelerometer</a:t>
            </a:r>
            <a:r>
              <a:rPr lang="de-DE" sz="2400" dirty="0">
                <a:latin typeface="Palatino Linotype" panose="02040502050505030304" pitchFamily="18" charset="0"/>
              </a:rPr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35874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F90-A744-8D32-A682-B752E05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4A887-9394-55D1-9CE7-29BBDA6B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13F313-B4B5-6705-068E-32CB984FF446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C1AA1-6889-ECD3-7C12-0E24F66A521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101" y="2807155"/>
            <a:ext cx="6553098" cy="3909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6550924" y="2637712"/>
            <a:ext cx="3493827" cy="407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15F72-C970-95D3-A4F4-3029E74C49AF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Nein! (nicht merklich)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78" y="3085072"/>
            <a:ext cx="4272384" cy="18324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6EA9FA-71AD-97C1-783E-D21826FA41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CCF98-9FF6-674F-49F5-A9F19367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2410545"/>
            <a:ext cx="6553100" cy="3909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8EC791-A75E-CF8A-7EF6-7359B5BE4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245" y="2410545"/>
            <a:ext cx="2584135" cy="39093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20EA9-152D-ECFA-CFDF-1D9DF0E753E5}"/>
              </a:ext>
            </a:extLst>
          </p:cNvPr>
          <p:cNvSpPr txBox="1"/>
          <p:nvPr/>
        </p:nvSpPr>
        <p:spPr>
          <a:xfrm>
            <a:off x="1173892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Kurvengenauigkeit (Zielwinkel 90°)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20574-2B7F-E8EA-414C-19C0784A2404}"/>
              </a:ext>
            </a:extLst>
          </p:cNvPr>
          <p:cNvSpPr txBox="1"/>
          <p:nvPr/>
        </p:nvSpPr>
        <p:spPr>
          <a:xfrm>
            <a:off x="8237839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Streckengenauigkeit (Zielwinkel 0°)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E54DD8-78DA-A701-DCE6-7A73F293B49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Roboter befähigen, seinen Gleichgewichtssinn (IMU) zu verwenden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  <a:endParaRPr lang="de-DE" dirty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Kenntnis der eigenen Lage im Raum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Test IMU-basierter Steuerungsmodelle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7043B0-03ED-8117-4588-D25F9295F990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D28E-E976-92EF-F174-10184B24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AD59-BAFA-25C5-F117-0EAC426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47EEC-A6E7-EE3E-13FB-99FBC6D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3F79D-FC09-2EF4-E180-043329E1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333" y="2904055"/>
            <a:ext cx="2959148" cy="22193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C159-F4FF-899B-6F02-E7ADD95D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317" y="2904055"/>
            <a:ext cx="2959148" cy="22193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E73B11-192F-A5FB-0D95-CA517F7E5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49" y="2904055"/>
            <a:ext cx="2959148" cy="22193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3A0334-E372-27AB-D4BA-25A83ECE8091}"/>
              </a:ext>
            </a:extLst>
          </p:cNvPr>
          <p:cNvSpPr txBox="1"/>
          <p:nvPr/>
        </p:nvSpPr>
        <p:spPr>
          <a:xfrm>
            <a:off x="1205595" y="5180348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A0A86B-EE63-81F6-1EE6-45757C74D8B7}"/>
              </a:ext>
            </a:extLst>
          </p:cNvPr>
          <p:cNvSpPr txBox="1"/>
          <p:nvPr/>
        </p:nvSpPr>
        <p:spPr>
          <a:xfrm>
            <a:off x="3988914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47216-021E-0CC5-969B-B0C9B6A50374}"/>
              </a:ext>
            </a:extLst>
          </p:cNvPr>
          <p:cNvSpPr txBox="1"/>
          <p:nvPr/>
        </p:nvSpPr>
        <p:spPr>
          <a:xfrm>
            <a:off x="6726505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F316BC-2C36-C57C-610F-089095DC6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46301" y="2904055"/>
            <a:ext cx="2959148" cy="22193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7BD0215-E8B1-BD9B-D0F8-9EBDC5485093}"/>
              </a:ext>
            </a:extLst>
          </p:cNvPr>
          <p:cNvSpPr txBox="1"/>
          <p:nvPr/>
        </p:nvSpPr>
        <p:spPr>
          <a:xfrm>
            <a:off x="9577489" y="5194565"/>
            <a:ext cx="169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056B16-9967-F441-9E06-D4BECA64D78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E94A-B22A-3F97-CED9-F0575F9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F714-C9A7-A8C6-01E6-845D2D9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EDC8-8BCB-FCAF-F0B7-FB51FB51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8E1BAC-7679-0E1D-90DD-6DF66FC6ED4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41E94D-ECD6-D5CC-B885-D660AB18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902015"/>
            <a:ext cx="5274647" cy="3955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D1CDA4-07AC-3368-EBAD-35A830E9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902015"/>
            <a:ext cx="5257800" cy="39433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A4F27C-E68B-32D3-EEBF-3110C614F383}"/>
              </a:ext>
            </a:extLst>
          </p:cNvPr>
          <p:cNvSpPr txBox="1"/>
          <p:nvPr/>
        </p:nvSpPr>
        <p:spPr>
          <a:xfrm>
            <a:off x="2618714" y="2566214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Motorbasiert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9DBF22-5DA1-ACD4-7CB3-738DE330F128}"/>
              </a:ext>
            </a:extLst>
          </p:cNvPr>
          <p:cNvSpPr txBox="1"/>
          <p:nvPr/>
        </p:nvSpPr>
        <p:spPr>
          <a:xfrm>
            <a:off x="7876514" y="2566213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PID-Regler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F09EAAF-EBB3-1C21-A702-98E4C046F693}"/>
              </a:ext>
            </a:extLst>
          </p:cNvPr>
          <p:cNvCxnSpPr/>
          <p:nvPr/>
        </p:nvCxnSpPr>
        <p:spPr>
          <a:xfrm flipV="1">
            <a:off x="1684867" y="3699933"/>
            <a:ext cx="3674533" cy="23706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37A6E5D-9D64-60C1-B125-683DC06A9863}"/>
              </a:ext>
            </a:extLst>
          </p:cNvPr>
          <p:cNvCxnSpPr>
            <a:cxnSpLocks/>
          </p:cNvCxnSpPr>
          <p:nvPr/>
        </p:nvCxnSpPr>
        <p:spPr>
          <a:xfrm flipV="1">
            <a:off x="6942667" y="3979333"/>
            <a:ext cx="3708400" cy="18372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F952-D2F9-2B1C-64BA-CAE05858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E7EC1-4AA4-77EE-5A6C-96BEEE34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6. Zusammenfassung –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A48FF-A074-7C3E-3B5F-61284001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Fahrgenauigkeit mit IMU verbessert?</a:t>
            </a:r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Kurvengenauigkeit steigt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Fehler in den IMU-Daten und Minimierungsstrategien? 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Offset gefunden und entfernt, Rauschen vorhanden aber unkritisch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</a:t>
            </a:r>
            <a:r>
              <a:rPr lang="de-DE" dirty="0" err="1">
                <a:latin typeface="Palatino Linotype" panose="02040502050505030304" pitchFamily="18" charset="0"/>
              </a:rPr>
              <a:t>vs</a:t>
            </a:r>
            <a:r>
              <a:rPr lang="de-DE" dirty="0">
                <a:latin typeface="Palatino Linotype" panose="02040502050505030304" pitchFamily="18" charset="0"/>
              </a:rPr>
              <a:t> Numerische Integration: Höhere Kurvengenauigkeit als Numerische Integration? Fahrtzeit?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Ja! höhere Kurvengenauigkeit erreicht. Nein, Fahrtzeit ist ähnlich.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Steuerungsgenauigkeit mit PID-Regler verbessert?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FF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Möglicherweise, aber nicht innerhalb dieser Untersuchung.</a:t>
            </a:r>
            <a:endParaRPr lang="de-DE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F099B6-0B82-38F2-69FB-917BA29FD0F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Untersuchungen in der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Numerische Integration testen für die Strecken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 könnte durch GPS/Magnetometer zusätzlich in IMU gesenkt werden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PID: Tuning der Parameter verbessern, möglicherweise bessere Verfahren zur Driftminimierung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2C5ADA-43E1-C637-F408-6628E44D8D0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0A5C-A582-75B4-51CC-8A691CAF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091A8-961C-E257-331C-CE4B331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Zeit für Ihre Fragen!</a:t>
            </a:r>
          </a:p>
        </p:txBody>
      </p:sp>
    </p:spTree>
    <p:extLst>
      <p:ext uri="{BB962C8B-B14F-4D97-AF65-F5344CB8AC3E}">
        <p14:creationId xmlns:p14="http://schemas.microsoft.com/office/powerpoint/2010/main" val="3808639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15DB18-9578-F923-FBBB-77EC8EB4266E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7A533B-4456-13FF-BE42-945B5F2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5825-88FD-779E-A6EE-3977F220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91AA-CFFC-6363-DFF0-51C12F39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B493C2-8C86-84FA-AA49-387FC804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754" y="1943156"/>
            <a:ext cx="5569837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FA642E-7A0E-AF47-D771-3E9861F7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2878BC-9E70-CE03-346A-4632E2511BDD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4B423A-EFA4-A87B-A7A3-4A7267B6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47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7F150F4-23CE-85D2-44C8-51E8236C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90BA4-9485-62DF-89B0-8C450C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0E3E04-F363-DDB9-16AE-60D08A7C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Quaternionen als stabile Darstellung von Rotationen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kein </a:t>
            </a:r>
            <a:r>
              <a:rPr lang="de-DE" dirty="0" err="1">
                <a:latin typeface="Palatino Linotype" panose="02040502050505030304" pitchFamily="18" charset="0"/>
              </a:rPr>
              <a:t>Gimbal</a:t>
            </a:r>
            <a:r>
              <a:rPr lang="de-DE" dirty="0">
                <a:latin typeface="Palatino Linotype" panose="02040502050505030304" pitchFamily="18" charset="0"/>
              </a:rPr>
              <a:t> Lock, numerisch stabil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Vierdimensionale Darstellung: q = w + xi + </a:t>
            </a:r>
            <a:r>
              <a:rPr lang="de-DE" dirty="0" err="1">
                <a:latin typeface="Palatino Linotype" panose="02040502050505030304" pitchFamily="18" charset="0"/>
              </a:rPr>
              <a:t>yj</a:t>
            </a:r>
            <a:r>
              <a:rPr lang="de-DE" dirty="0">
                <a:latin typeface="Palatino Linotype" panose="02040502050505030304" pitchFamily="18" charset="0"/>
              </a:rPr>
              <a:t> + </a:t>
            </a:r>
            <a:r>
              <a:rPr lang="de-DE" dirty="0" err="1">
                <a:latin typeface="Palatino Linotype" panose="02040502050505030304" pitchFamily="18" charset="0"/>
              </a:rPr>
              <a:t>zk</a:t>
            </a: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Fehlerkorrektur durch </a:t>
            </a:r>
            <a:r>
              <a:rPr lang="de-DE" dirty="0" err="1">
                <a:latin typeface="Palatino Linotype" panose="02040502050505030304" pitchFamily="18" charset="0"/>
              </a:rPr>
              <a:t>Gradientenabstieg</a:t>
            </a:r>
            <a:endParaRPr lang="de-DE" dirty="0">
              <a:latin typeface="Palatino Linotype" panose="02040502050505030304" pitchFamily="18" charset="0"/>
            </a:endParaRP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Minimierung der Differenz zwischen Sensordaten &amp; geschätzter Orientierung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Ohne Magnetometer: Fehlerfunktion basiert ausschließlich auf Gravitationsrichtung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66B8AF-7B71-784C-1485-A98640FE59EA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1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A62009-852B-CF7F-C8EF-1D37323B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BB477-893F-0C44-9490-1C8841A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1AAE596-4F20-1CE7-6FA4-C10D0F5B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04132D-9074-A9D8-1B79-5B61B4835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  <a:p>
            <a:pPr marL="0" indent="0">
              <a:buNone/>
            </a:pPr>
            <a:endParaRPr lang="de-DE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220590-18E2-C8AD-99B9-36CCD6519E8B}"/>
              </a:ext>
            </a:extLst>
          </p:cNvPr>
          <p:cNvSpPr/>
          <p:nvPr/>
        </p:nvSpPr>
        <p:spPr>
          <a:xfrm>
            <a:off x="6578930" y="2458191"/>
            <a:ext cx="2731325" cy="2850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3CF94C-BCD3-568C-FFDB-450B8997C3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408C-B643-0DFA-FF34-2899A37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0609B-2A60-329E-92C9-5E86031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9FBE41-EA0E-2CD9-C5D5-4EECA899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6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612D81-C573-B7CD-29A8-EEF340D4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F3EC9-1518-B6E2-EC4E-023422D2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B2481-C373-AE99-63B8-146015F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0744A9-C5F0-6725-6F89-A8593BBF712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702104"/>
                  </p:ext>
                </p:extLst>
              </p:nvPr>
            </p:nvGraphicFramePr>
            <p:xfrm>
              <a:off x="96798" y="2916195"/>
              <a:ext cx="4629844" cy="2604287"/>
            </p:xfrm>
            <a:graphic>
              <a:graphicData uri="http://schemas.microsoft.com/office/powerpoint/2016/slidezoom">
                <pslz:sldZm>
                  <pslz:sldZmObj sldId="294" cId="2851240541">
                    <pslz:zmPr id="{11DE8C6D-3227-4E2F-B9B5-2FE2787FF09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98" y="2916195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875572"/>
                  </p:ext>
                </p:extLst>
              </p:nvPr>
            </p:nvGraphicFramePr>
            <p:xfrm>
              <a:off x="3781078" y="2916194"/>
              <a:ext cx="4629844" cy="2604287"/>
            </p:xfrm>
            <a:graphic>
              <a:graphicData uri="http://schemas.microsoft.com/office/powerpoint/2016/slidezoom">
                <pslz:sldZm>
                  <pslz:sldZmObj sldId="297" cId="111364560">
                    <pslz:zmPr id="{DC19EC4B-F09D-411E-B0CF-468707E7EE3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1078" y="2916194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697706"/>
                  </p:ext>
                </p:extLst>
              </p:nvPr>
            </p:nvGraphicFramePr>
            <p:xfrm>
              <a:off x="7670375" y="2916193"/>
              <a:ext cx="4629844" cy="2604287"/>
            </p:xfrm>
            <a:graphic>
              <a:graphicData uri="http://schemas.microsoft.com/office/powerpoint/2016/slidezoom">
                <pslz:sldZm>
                  <pslz:sldZmObj sldId="298" cId="2529269161">
                    <pslz:zmPr id="{B26F322A-4378-4289-993B-EA2FF7F0C28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0375" y="2916193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85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0162F9-669F-4B4B-136E-780AE581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951" y="943968"/>
            <a:ext cx="7446097" cy="5584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BB0D50-32D7-1EAF-8C07-415DB2315850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Motorbasierte Fahrweise</a:t>
            </a:r>
          </a:p>
        </p:txBody>
      </p:sp>
    </p:spTree>
    <p:extLst>
      <p:ext uri="{BB962C8B-B14F-4D97-AF65-F5344CB8AC3E}">
        <p14:creationId xmlns:p14="http://schemas.microsoft.com/office/powerpoint/2010/main" val="2851240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EC9B95-8084-52E9-032C-44B65B92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7B51E6-17A2-0CA7-7C97-60C2A8A8C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7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2AADBF-0ACE-72EF-C39D-5A9D39CBA7A9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Numerische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364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D3733D-62F5-694B-656B-FBBE437B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82A1B3-E38F-CF93-ED6D-77E20D831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6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A41511-A5EB-591D-2E65-C5EFBA06C424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Palatino Linotype" panose="02040502050505030304" pitchFamily="18" charset="0"/>
              </a:rPr>
              <a:t>Madgwick</a:t>
            </a:r>
            <a:r>
              <a:rPr lang="de-DE" sz="3200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2529269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B34A8F-682C-036D-515D-57F0C99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716F-41F3-21FC-DD03-F7DB0FAD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C633B-4A0D-7BAC-B47F-429E6A3F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  <a:endParaRPr lang="de-DE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2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2BE6BC-A4E6-5B9E-AA87-CC8B2FD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B523-600D-47D4-EEC7-348D4F4B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0B64-5991-CD44-CA64-05FE52D4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9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2.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F1: 	Verbessert sich die </a:t>
            </a:r>
            <a:r>
              <a:rPr lang="de-DE" sz="2800" b="1" dirty="0">
                <a:latin typeface="Palatino Linotype" panose="02040502050505030304" pitchFamily="18" charset="0"/>
              </a:rPr>
              <a:t>Fahrgenauigkeit</a:t>
            </a:r>
            <a:r>
              <a:rPr lang="de-DE" sz="2800" dirty="0">
                <a:latin typeface="Palatino Linotype" panose="02040502050505030304" pitchFamily="18" charset="0"/>
              </a:rPr>
              <a:t> durch den Einsatz der 	IMU-Daten?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	Welche </a:t>
            </a:r>
            <a:r>
              <a:rPr lang="de-DE" b="1" dirty="0">
                <a:latin typeface="Palatino Linotype" panose="02040502050505030304" pitchFamily="18" charset="0"/>
              </a:rPr>
              <a:t>Fehler</a:t>
            </a:r>
            <a:r>
              <a:rPr lang="de-DE" dirty="0">
                <a:latin typeface="Palatino Linotype" panose="02040502050505030304" pitchFamily="18" charset="0"/>
              </a:rPr>
              <a:t> gibt es in den IMU-Daten und wie wurde 	damit umgegangen?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</a:t>
            </a:r>
            <a:r>
              <a:rPr lang="de-DE" b="1" dirty="0">
                <a:latin typeface="Palatino Linotype" panose="02040502050505030304" pitchFamily="18" charset="0"/>
              </a:rPr>
              <a:t>	</a:t>
            </a:r>
            <a:r>
              <a:rPr lang="de-DE" b="1" dirty="0" err="1">
                <a:latin typeface="Palatino Linotype" panose="02040502050505030304" pitchFamily="18" charset="0"/>
              </a:rPr>
              <a:t>Madgwick</a:t>
            </a:r>
            <a:r>
              <a:rPr lang="de-DE" b="1" dirty="0">
                <a:latin typeface="Palatino Linotype" panose="02040502050505030304" pitchFamily="18" charset="0"/>
              </a:rPr>
              <a:t>-Filter</a:t>
            </a:r>
            <a:r>
              <a:rPr lang="de-DE" dirty="0">
                <a:latin typeface="Palatino Linotype" panose="02040502050505030304" pitchFamily="18" charset="0"/>
              </a:rPr>
              <a:t>: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Höhere Kurvengenauigkeit als </a:t>
            </a:r>
            <a:r>
              <a:rPr lang="de-DE" b="1" dirty="0">
                <a:latin typeface="Palatino Linotype" panose="02040502050505030304" pitchFamily="18" charset="0"/>
              </a:rPr>
              <a:t>Numerische Integration</a:t>
            </a:r>
            <a:r>
              <a:rPr lang="de-DE" dirty="0">
                <a:latin typeface="Palatino Linotype" panose="02040502050505030304" pitchFamily="18" charset="0"/>
              </a:rPr>
              <a:t>? 	Verlängert der Filter-Einsatz die Fahrtzeit?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</a:t>
            </a:r>
            <a:r>
              <a:rPr lang="de-DE" b="1" dirty="0">
                <a:latin typeface="Palatino Linotype" panose="02040502050505030304" pitchFamily="18" charset="0"/>
              </a:rPr>
              <a:t>	PID-Regler</a:t>
            </a:r>
            <a:r>
              <a:rPr lang="de-DE" dirty="0">
                <a:latin typeface="Palatino Linotype" panose="02040502050505030304" pitchFamily="18" charset="0"/>
              </a:rPr>
              <a:t>: Fahrgenauigkeit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(insbesondere Streckengenauigkeit) verbessert?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9FC95-B160-20C7-B53A-BAAB2FCE442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Ist-Zustand: 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Fahrtzeit = Distanz / Radgeschwindigkeit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B7E92-4487-1D38-C636-566D0CA0AE1F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777B-23D3-5952-CA5D-686568A4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9E440-2488-AC21-F7B0-2C0DB3AC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7AF38-8DF0-309F-2AFA-20748994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6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1BD4-0073-FB3A-BC32-B28001DF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85A37-0736-32E8-E3A4-0E91050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Offset &amp;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184A9-EF3F-7A88-026D-2BE76BA3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Sensorfehler: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r>
              <a:rPr lang="de-DE" u="sng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konstante Verschiebung der Werte</a:t>
            </a:r>
          </a:p>
          <a:p>
            <a:r>
              <a:rPr lang="de-DE" u="sng" dirty="0">
                <a:latin typeface="Palatino Linotype" panose="02040502050505030304" pitchFamily="18" charset="0"/>
              </a:rPr>
              <a:t>Drift</a:t>
            </a:r>
            <a:r>
              <a:rPr lang="de-DE" dirty="0">
                <a:latin typeface="Palatino Linotype" panose="02040502050505030304" pitchFamily="18" charset="0"/>
              </a:rPr>
              <a:t>: sich ändernde Verschiebung der Werte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E9ACA9-27B6-C722-E659-C2A4546ED5F6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6E1B-5BD5-375B-9C6F-7FECA9BD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F2703-75CB-AB9B-6E29-B667BA51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3717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weitere Fehler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52CB7E-E982-74F9-796D-6EF9A32EC57E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BC93B63-0BBB-85F9-34B1-E4EE27A6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137"/>
            <a:ext cx="5303294" cy="4368944"/>
          </a:xfrm>
          <a:prstGeom prst="rect">
            <a:avLst/>
          </a:prstGeom>
        </p:spPr>
      </p:pic>
      <p:pic>
        <p:nvPicPr>
          <p:cNvPr id="14" name="Grafik 13" descr="Ein Bild, das Screenshot,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89B39666-F95A-6D68-CC0C-69B9AE10B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68" y="3831826"/>
            <a:ext cx="3705154" cy="208125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5F43D62-438F-5790-ADAE-D6B045B314B3}"/>
              </a:ext>
            </a:extLst>
          </p:cNvPr>
          <p:cNvSpPr txBox="1"/>
          <p:nvPr/>
        </p:nvSpPr>
        <p:spPr>
          <a:xfrm>
            <a:off x="838199" y="6146626"/>
            <a:ext cx="52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Rauschtypen [1]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9D715D-1BF0-A956-1819-3AB5A62AAC13}"/>
              </a:ext>
            </a:extLst>
          </p:cNvPr>
          <p:cNvSpPr txBox="1"/>
          <p:nvPr/>
        </p:nvSpPr>
        <p:spPr>
          <a:xfrm>
            <a:off x="7413953" y="6151759"/>
            <a:ext cx="284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Störfrequenz [2]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61BE2C-87F3-055D-6A90-D521D79306D2}"/>
              </a:ext>
            </a:extLst>
          </p:cNvPr>
          <p:cNvSpPr txBox="1"/>
          <p:nvPr/>
        </p:nvSpPr>
        <p:spPr>
          <a:xfrm>
            <a:off x="0" y="6445762"/>
            <a:ext cx="1204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alatino Linotype" panose="02040502050505030304" pitchFamily="18" charset="0"/>
              </a:rPr>
              <a:t>[1] https://www.researchgate.net/publication/335861327_Temporal_complexity_of_fMRI_is_reproducible</a:t>
            </a:r>
          </a:p>
          <a:p>
            <a:r>
              <a:rPr lang="de-DE" sz="1100" dirty="0">
                <a:latin typeface="Palatino Linotype" panose="02040502050505030304" pitchFamily="18" charset="0"/>
              </a:rPr>
              <a:t>[2] https://www.elektroniknet.de/halbleiter/analog-mixed-signal/rauscharmer-verstaerker-fuer-einen-a-d-wandler.94445.html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01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2611</Words>
  <Application>Microsoft Office PowerPoint</Application>
  <PresentationFormat>Breitbild</PresentationFormat>
  <Paragraphs>502</Paragraphs>
  <Slides>45</Slides>
  <Notes>35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Palatino Linotype</vt:lpstr>
      <vt:lpstr>Symbol</vt:lpstr>
      <vt:lpstr>Wingdings</vt:lpstr>
      <vt:lpstr>Office</vt:lpstr>
      <vt:lpstr>Optimierung der Fahrgenauigkeit von Murmecha:  Steuerung eines Low-Cost-Roboters  mittels Inertialdaten aus der IMU</vt:lpstr>
      <vt:lpstr>1. Problemstellung</vt:lpstr>
      <vt:lpstr>1. Problemstellung – Lösungsansatz </vt:lpstr>
      <vt:lpstr>Fahrplan</vt:lpstr>
      <vt:lpstr>2. Forschungsfragen</vt:lpstr>
      <vt:lpstr>3. Ist-Zustand: Motorbasierte Fahrweise</vt:lpstr>
      <vt:lpstr>Fahrplan</vt:lpstr>
      <vt:lpstr>4. a) IMU-Fehlerbehandlung –  Offset &amp; Drift</vt:lpstr>
      <vt:lpstr>4. a) IMU-Fehlerbehandlung –  weitere Fehler </vt:lpstr>
      <vt:lpstr>4. b) Versuchsaufbau</vt:lpstr>
      <vt:lpstr>4. b) Versuchsaufbau</vt:lpstr>
      <vt:lpstr>Fahrplan</vt:lpstr>
      <vt:lpstr>4. c) i. Numerische Integration über die Zeit</vt:lpstr>
      <vt:lpstr>4. c) ii. Madgwick-Filter – Funktionsweise </vt:lpstr>
      <vt:lpstr>4. c) ii. Madgwick-Filter</vt:lpstr>
      <vt:lpstr>4. c) iii. PID-Regler – Funktionsweise </vt:lpstr>
      <vt:lpstr>4. c) iii. PID-Regler – Funktionsweise </vt:lpstr>
      <vt:lpstr>4. c) iii. PID-Regler</vt:lpstr>
      <vt:lpstr>Fahrplan</vt:lpstr>
      <vt:lpstr>5. Evaluation der Ergebnisse – F1</vt:lpstr>
      <vt:lpstr>5. Evaluation der Ergebnisse – F1</vt:lpstr>
      <vt:lpstr>5. Evaluation der Ergebnisse – F2</vt:lpstr>
      <vt:lpstr>5. Evaluation der Ergebnisse – F2</vt:lpstr>
      <vt:lpstr>PowerPoint-Präsentation</vt:lpstr>
      <vt:lpstr>PowerPoint-Präsentation</vt:lpstr>
      <vt:lpstr>5. Evaluation der Ergebnisse – F2</vt:lpstr>
      <vt:lpstr>5. Evaluation der Ergebnisse – F3</vt:lpstr>
      <vt:lpstr>5. Evaluation der Ergebnisse – F3</vt:lpstr>
      <vt:lpstr>7. Evaluation der Ergebnisse – F4</vt:lpstr>
      <vt:lpstr>5. Evaluation der Ergebnisse – F4</vt:lpstr>
      <vt:lpstr>5. Evaluation der Ergebnisse – F4</vt:lpstr>
      <vt:lpstr>6. Zusammenfassung – Forschungsfragen</vt:lpstr>
      <vt:lpstr>7. Untersuchungen in der Zukunft</vt:lpstr>
      <vt:lpstr>Zeit für Ihre Fragen!</vt:lpstr>
      <vt:lpstr>7. Evaluation der Ergebnisse – F2</vt:lpstr>
      <vt:lpstr>7. Evaluation der Ergebnisse – F2</vt:lpstr>
      <vt:lpstr>PowerPoint-Präsentation</vt:lpstr>
      <vt:lpstr>5. 2. Madgwick-Filter – Funktionsweise </vt:lpstr>
      <vt:lpstr>5. 3. PID-Regler – Funktionsweise </vt:lpstr>
      <vt:lpstr>7. Evaluation der Ergebnisse – F1</vt:lpstr>
      <vt:lpstr>PowerPoint-Präsentation</vt:lpstr>
      <vt:lpstr>PowerPoint-Präsentation</vt:lpstr>
      <vt:lpstr>PowerPoint-Präsentation</vt:lpstr>
      <vt:lpstr>Fahrplan</vt:lpstr>
      <vt:lpstr>Fahrplan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33</cp:revision>
  <dcterms:created xsi:type="dcterms:W3CDTF">2025-03-12T15:00:48Z</dcterms:created>
  <dcterms:modified xsi:type="dcterms:W3CDTF">2025-03-18T10:37:11Z</dcterms:modified>
</cp:coreProperties>
</file>